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Montserrat SemiBold"/>
      <p:regular r:id="rId43"/>
      <p:bold r:id="rId44"/>
      <p:italic r:id="rId45"/>
      <p:boldItalic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Montserrat Medium"/>
      <p:regular r:id="rId51"/>
      <p:bold r:id="rId52"/>
      <p:italic r:id="rId53"/>
      <p:boldItalic r:id="rId54"/>
    </p:embeddedFont>
    <p:embeddedFont>
      <p:font typeface="Montserrat Light"/>
      <p:regular r:id="rId55"/>
      <p:bold r:id="rId56"/>
      <p:italic r:id="rId57"/>
      <p:boldItalic r:id="rId58"/>
    </p:embeddedFont>
    <p:embeddedFont>
      <p:font typeface="Montserrat Thin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4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98B3A13-C1E4-4B43-9660-00E00D168F43}">
  <a:tblStyle styleId="{098B3A13-C1E4-4B43-9660-00E00D168F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24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MontserratSemiBold-bold.fntdata"/><Relationship Id="rId43" Type="http://schemas.openxmlformats.org/officeDocument/2006/relationships/font" Target="fonts/MontserratSemiBold-regular.fntdata"/><Relationship Id="rId46" Type="http://schemas.openxmlformats.org/officeDocument/2006/relationships/font" Target="fonts/MontserratSemiBold-boldItalic.fntdata"/><Relationship Id="rId45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MontserratThin-boldItalic.fntdata"/><Relationship Id="rId61" Type="http://schemas.openxmlformats.org/officeDocument/2006/relationships/font" Target="fonts/MontserratThin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MontserratThin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Medium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MontserratMedium-italic.fntdata"/><Relationship Id="rId52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55" Type="http://schemas.openxmlformats.org/officeDocument/2006/relationships/font" Target="fonts/MontserratLight-regular.fntdata"/><Relationship Id="rId10" Type="http://schemas.openxmlformats.org/officeDocument/2006/relationships/slide" Target="slides/slide4.xml"/><Relationship Id="rId54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57" Type="http://schemas.openxmlformats.org/officeDocument/2006/relationships/font" Target="fonts/MontserratLight-italic.fntdata"/><Relationship Id="rId12" Type="http://schemas.openxmlformats.org/officeDocument/2006/relationships/slide" Target="slides/slide6.xml"/><Relationship Id="rId56" Type="http://schemas.openxmlformats.org/officeDocument/2006/relationships/font" Target="fonts/MontserratLight-bold.fntdata"/><Relationship Id="rId15" Type="http://schemas.openxmlformats.org/officeDocument/2006/relationships/slide" Target="slides/slide9.xml"/><Relationship Id="rId59" Type="http://schemas.openxmlformats.org/officeDocument/2006/relationships/font" Target="fonts/MontserratThin-regular.fntdata"/><Relationship Id="rId14" Type="http://schemas.openxmlformats.org/officeDocument/2006/relationships/slide" Target="slides/slide8.xml"/><Relationship Id="rId58" Type="http://schemas.openxmlformats.org/officeDocument/2006/relationships/font" Target="fonts/MontserratLigh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719630c60_3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719630c60_3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719630c60_3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719630c60_3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719630c60_3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719630c60_3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719630c60_3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719630c60_3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6f41f335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6f41f335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719630c60_3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719630c60_3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6f41f335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6f41f335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6f41f335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6f41f335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6f41f335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6f41f335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719630c60_3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719630c60_3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6f41f335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6f41f335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719630c60_3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719630c60_3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719630c60_3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719630c60_3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719630c60_3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5719630c60_3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719630c60_3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5719630c60_3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719630c60_3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719630c60_3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5719630c60_3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5719630c60_3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719630c60_3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5719630c60_3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5719630c60_3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5719630c60_3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5719630c60_3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5719630c60_3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5155c72c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5155c72c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Officiellement Parcoursup a fait 955 sans fac contre 3729 avec APB. Mais ces chiffres ont été un peu manipulés.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719630c60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719630c60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59c3e88119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59c3e88119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59c3e8811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59c3e8811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59c3e8811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59c3e8811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59c3e88119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59c3e88119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5719630c60_3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5719630c60_3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5719630c60_3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5719630c60_3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56f41f3353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56f41f3353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719630c60_3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719630c60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719630c60_3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719630c60_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719630c60_3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719630c60_3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f41f335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6f41f335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719630c60_3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719630c60_3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719630c60_3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719630c60_3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uble titre et corps">
  <p:cSld name="TITLE_AND_BOD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11700" y="1507075"/>
            <a:ext cx="8520600" cy="30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●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Char char="○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Char char="■"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23825" y="28250"/>
            <a:ext cx="9091500" cy="50910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57150" y="52075"/>
            <a:ext cx="9034500" cy="5038800"/>
          </a:xfrm>
          <a:prstGeom prst="roundRect">
            <a:avLst>
              <a:gd fmla="val 3124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b="0" l="100000" r="100000" t="0"/>
          <a:stretch/>
        </p:blipFill>
        <p:spPr>
          <a:xfrm flipH="1">
            <a:off x="8663700" y="4663225"/>
            <a:ext cx="480300" cy="4800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18052" l="7785" r="16851" t="0"/>
          <a:stretch/>
        </p:blipFill>
        <p:spPr>
          <a:xfrm>
            <a:off x="8701100" y="4663100"/>
            <a:ext cx="3619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1" name="Google Shape;71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35641" t="0"/>
          <a:stretch/>
        </p:blipFill>
        <p:spPr>
          <a:xfrm>
            <a:off x="437125" y="1607625"/>
            <a:ext cx="8174600" cy="4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64402" r="983" t="0"/>
          <a:stretch/>
        </p:blipFill>
        <p:spPr>
          <a:xfrm>
            <a:off x="360928" y="2158100"/>
            <a:ext cx="4396730" cy="4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32079" t="0"/>
          <a:stretch/>
        </p:blipFill>
        <p:spPr>
          <a:xfrm>
            <a:off x="7226825" y="133600"/>
            <a:ext cx="1798074" cy="1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68277" t="0"/>
          <a:stretch/>
        </p:blipFill>
        <p:spPr>
          <a:xfrm>
            <a:off x="175750" y="133600"/>
            <a:ext cx="940604" cy="12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750" y="301826"/>
            <a:ext cx="2875774" cy="16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</a:t>
            </a:r>
            <a:endParaRPr/>
          </a:p>
        </p:txBody>
      </p:sp>
      <p:sp>
        <p:nvSpPr>
          <p:cNvPr id="306" name="Google Shape;306;p23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Algorithme de Gale-Shapley</a:t>
            </a:r>
            <a:endParaRPr/>
          </a:p>
        </p:txBody>
      </p:sp>
      <p:pic>
        <p:nvPicPr>
          <p:cNvPr id="307" name="Google Shape;3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23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0" name="Google Shape;3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3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23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3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9" name="Google Shape;3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3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2" name="Google Shape;3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3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23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5" name="Google Shape;325;p23"/>
          <p:cNvCxnSpPr/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26" name="Google Shape;326;p23"/>
          <p:cNvCxnSpPr/>
          <p:nvPr/>
        </p:nvCxnSpPr>
        <p:spPr>
          <a:xfrm flipH="1" rot="10800000">
            <a:off x="2441650" y="2790675"/>
            <a:ext cx="3805800" cy="951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7" name="Google Shape;327;p23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3. B va alors se proposer à 1. 1 étant en couple, elle va regarder qui elle préfère entre A et B…</a:t>
            </a:r>
            <a:endParaRPr sz="1400" u="sng"/>
          </a:p>
        </p:txBody>
      </p:sp>
      <p:cxnSp>
        <p:nvCxnSpPr>
          <p:cNvPr id="328" name="Google Shape;328;p23"/>
          <p:cNvCxnSpPr>
            <a:endCxn id="316" idx="1"/>
          </p:cNvCxnSpPr>
          <p:nvPr/>
        </p:nvCxnSpPr>
        <p:spPr>
          <a:xfrm flipH="1" rot="10800000">
            <a:off x="2429050" y="1876275"/>
            <a:ext cx="3818400" cy="9144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9" name="Google Shape;329;p23"/>
          <p:cNvSpPr/>
          <p:nvPr/>
        </p:nvSpPr>
        <p:spPr>
          <a:xfrm>
            <a:off x="5489275" y="1550900"/>
            <a:ext cx="484110" cy="632826"/>
          </a:xfrm>
          <a:prstGeom prst="lightningBolt">
            <a:avLst/>
          </a:prstGeom>
          <a:solidFill>
            <a:srgbClr val="FFE599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</a:t>
            </a:r>
            <a:endParaRPr/>
          </a:p>
        </p:txBody>
      </p:sp>
      <p:sp>
        <p:nvSpPr>
          <p:cNvPr id="335" name="Google Shape;335;p24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Algorithme de Gale-Shapley</a:t>
            </a:r>
            <a:endParaRPr/>
          </a:p>
        </p:txBody>
      </p:sp>
      <p:pic>
        <p:nvPicPr>
          <p:cNvPr id="336" name="Google Shape;3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4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4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4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24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2" name="Google Shape;3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4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24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4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24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8" name="Google Shape;3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4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24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4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24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4" name="Google Shape;354;p24"/>
          <p:cNvCxnSpPr/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55" name="Google Shape;355;p24"/>
          <p:cNvCxnSpPr/>
          <p:nvPr/>
        </p:nvCxnSpPr>
        <p:spPr>
          <a:xfrm flipH="1" rot="10800000">
            <a:off x="2441650" y="2790675"/>
            <a:ext cx="3805800" cy="951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24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…et rester avec A.</a:t>
            </a:r>
            <a:endParaRPr sz="1400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</a:t>
            </a:r>
            <a:endParaRPr/>
          </a:p>
        </p:txBody>
      </p:sp>
      <p:sp>
        <p:nvSpPr>
          <p:cNvPr id="362" name="Google Shape;362;p25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Algorithme de Gale-Shapley</a:t>
            </a:r>
            <a:endParaRPr/>
          </a:p>
        </p:txBody>
      </p:sp>
      <p:pic>
        <p:nvPicPr>
          <p:cNvPr id="363" name="Google Shape;3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5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25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6" name="Google Shape;3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5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5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25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2" name="Google Shape;3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5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25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5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8" name="Google Shape;3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5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25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1" name="Google Shape;381;p25"/>
          <p:cNvCxnSpPr/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82" name="Google Shape;382;p25"/>
          <p:cNvCxnSpPr/>
          <p:nvPr/>
        </p:nvCxnSpPr>
        <p:spPr>
          <a:xfrm flipH="1" rot="10800000">
            <a:off x="2441650" y="2790675"/>
            <a:ext cx="3805800" cy="951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25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4. B va alors se proposer à 3, qui accepte car célibataire.</a:t>
            </a:r>
            <a:endParaRPr sz="1400" u="sng"/>
          </a:p>
        </p:txBody>
      </p:sp>
      <p:cxnSp>
        <p:nvCxnSpPr>
          <p:cNvPr id="384" name="Google Shape;384;p25"/>
          <p:cNvCxnSpPr>
            <a:endCxn id="378" idx="1"/>
          </p:cNvCxnSpPr>
          <p:nvPr/>
        </p:nvCxnSpPr>
        <p:spPr>
          <a:xfrm>
            <a:off x="2429050" y="2790675"/>
            <a:ext cx="3818400" cy="9144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</a:t>
            </a:r>
            <a:endParaRPr/>
          </a:p>
        </p:txBody>
      </p:sp>
      <p:sp>
        <p:nvSpPr>
          <p:cNvPr id="390" name="Google Shape;390;p26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Algorithme de Gale-Shapley</a:t>
            </a:r>
            <a:endParaRPr/>
          </a:p>
        </p:txBody>
      </p:sp>
      <p:sp>
        <p:nvSpPr>
          <p:cNvPr id="391" name="Google Shape;391;p26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L’algorithme de Gale-Shapley assure que tous les hommes sont mariés à la meilleure femme qu’ils pouvaient avoir.</a:t>
            </a:r>
            <a:endParaRPr sz="1400" u="sng"/>
          </a:p>
        </p:txBody>
      </p:sp>
      <p:pic>
        <p:nvPicPr>
          <p:cNvPr id="392" name="Google Shape;3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6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26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5" name="Google Shape;3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6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26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8" name="Google Shape;3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6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26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1" name="Google Shape;4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6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26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4" name="Google Shape;40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6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26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7" name="Google Shape;4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6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26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0" name="Google Shape;410;p26"/>
          <p:cNvCxnSpPr/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1" name="Google Shape;411;p26"/>
          <p:cNvCxnSpPr>
            <a:endCxn id="407" idx="1"/>
          </p:cNvCxnSpPr>
          <p:nvPr/>
        </p:nvCxnSpPr>
        <p:spPr>
          <a:xfrm>
            <a:off x="2429050" y="2790675"/>
            <a:ext cx="3818400" cy="9144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12" name="Google Shape;412;p26"/>
          <p:cNvCxnSpPr/>
          <p:nvPr/>
        </p:nvCxnSpPr>
        <p:spPr>
          <a:xfrm flipH="1" rot="10800000">
            <a:off x="2441650" y="2790675"/>
            <a:ext cx="3805800" cy="951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</a:t>
            </a:r>
            <a:endParaRPr/>
          </a:p>
        </p:txBody>
      </p:sp>
      <p:sp>
        <p:nvSpPr>
          <p:cNvPr id="418" name="Google Shape;418;p27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L’algorithme d’Admission Post-Bac</a:t>
            </a:r>
            <a:endParaRPr/>
          </a:p>
        </p:txBody>
      </p:sp>
      <p:pic>
        <p:nvPicPr>
          <p:cNvPr id="419" name="Google Shape;4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250" y="3417825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450" y="3265425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450" y="3454550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050" y="3305400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000" y="3465350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250" y="2571750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450" y="2419350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450" y="2608475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050" y="2459325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000" y="2619275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075" y="1687187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275" y="1534787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275" y="1723912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875" y="1574762"/>
            <a:ext cx="846075" cy="8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825" y="1734712"/>
            <a:ext cx="846075" cy="8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7"/>
          <p:cNvSpPr txBox="1"/>
          <p:nvPr/>
        </p:nvSpPr>
        <p:spPr>
          <a:xfrm>
            <a:off x="182675" y="3097275"/>
            <a:ext cx="16815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Jusqu’à 24 vœux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27"/>
          <p:cNvSpPr txBox="1"/>
          <p:nvPr/>
        </p:nvSpPr>
        <p:spPr>
          <a:xfrm>
            <a:off x="324275" y="2338000"/>
            <a:ext cx="14751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864 000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étudiants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6" name="Google Shape;4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6625" y="1657088"/>
            <a:ext cx="846075" cy="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150" y="1806238"/>
            <a:ext cx="846075" cy="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775" y="1817038"/>
            <a:ext cx="846075" cy="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6625" y="2199650"/>
            <a:ext cx="846075" cy="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6150" y="3491075"/>
            <a:ext cx="767700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850" y="3437979"/>
            <a:ext cx="767700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950" y="3500259"/>
            <a:ext cx="767700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500" y="3454275"/>
            <a:ext cx="767700" cy="7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7"/>
          <p:cNvSpPr txBox="1"/>
          <p:nvPr/>
        </p:nvSpPr>
        <p:spPr>
          <a:xfrm>
            <a:off x="7505000" y="1317625"/>
            <a:ext cx="14751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12 350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formations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27"/>
          <p:cNvSpPr txBox="1"/>
          <p:nvPr/>
        </p:nvSpPr>
        <p:spPr>
          <a:xfrm>
            <a:off x="7401800" y="2125825"/>
            <a:ext cx="16815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BTS, IUT, CPGE :</a:t>
            </a:r>
            <a:br>
              <a:rPr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trient les candidatures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27"/>
          <p:cNvSpPr txBox="1"/>
          <p:nvPr/>
        </p:nvSpPr>
        <p:spPr>
          <a:xfrm>
            <a:off x="7401800" y="3649825"/>
            <a:ext cx="16815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Universités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 :</a:t>
            </a:r>
            <a:br>
              <a:rPr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pas de tri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Montserrat Thin"/>
                <a:ea typeface="Montserrat Thin"/>
                <a:cs typeface="Montserrat Thin"/>
                <a:sym typeface="Montserrat Thin"/>
              </a:rPr>
              <a:t>(“université libre”)</a:t>
            </a:r>
            <a:endParaRPr i="1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</a:t>
            </a:r>
            <a:endParaRPr/>
          </a:p>
        </p:txBody>
      </p:sp>
      <p:sp>
        <p:nvSpPr>
          <p:cNvPr id="452" name="Google Shape;452;p28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tri officieux des vœux d’université</a:t>
            </a:r>
            <a:endParaRPr/>
          </a:p>
        </p:txBody>
      </p:sp>
      <p:pic>
        <p:nvPicPr>
          <p:cNvPr id="453" name="Google Shape;4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75" y="1583250"/>
            <a:ext cx="3174850" cy="31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8"/>
          <p:cNvSpPr txBox="1"/>
          <p:nvPr>
            <p:ph idx="1" type="body"/>
          </p:nvPr>
        </p:nvSpPr>
        <p:spPr>
          <a:xfrm>
            <a:off x="4572000" y="1507075"/>
            <a:ext cx="4260300" cy="30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SemiBold"/>
                <a:ea typeface="Montserrat SemiBold"/>
                <a:cs typeface="Montserrat SemiBold"/>
                <a:sym typeface="Montserrat SemiBold"/>
              </a:rPr>
              <a:t>En pratique, en 2017, APB triait avec 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fr" sz="1200"/>
              <a:t>l’académie de l’étudiant (priorité aux candidatures de l’académie)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r" sz="1200"/>
              <a:t>le rang du vœu parmi les vœux de licence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r" sz="1200"/>
              <a:t>le rang du vœu parmi tous les vœux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r" sz="1200"/>
              <a:t>le statut marital de l’étudiant (priorité aux mariés et pacsés)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fr" sz="1200"/>
              <a:t>tirage au sort.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>
                <a:latin typeface="Montserrat SemiBold"/>
                <a:ea typeface="Montserrat SemiBold"/>
                <a:cs typeface="Montserrat SemiBold"/>
                <a:sym typeface="Montserrat SemiBold"/>
              </a:rPr>
              <a:t>Jusqu’en 2016, été également considérés 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r" sz="1200"/>
              <a:t>la nationalité (priorité absolue aux étrangers).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r" sz="1200"/>
              <a:t>le statut de l’étudiant : néo-bachelier ou réorienté 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r" sz="1200"/>
              <a:t>l’année d’obtention du baccalauréat.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 — Parcoursup : une nouveauté</a:t>
            </a:r>
            <a:endParaRPr/>
          </a:p>
        </p:txBody>
      </p:sp>
      <p:sp>
        <p:nvSpPr>
          <p:cNvPr id="460" name="Google Shape;460;p29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nouvelles problématiques</a:t>
            </a:r>
            <a:endParaRPr/>
          </a:p>
        </p:txBody>
      </p:sp>
      <p:pic>
        <p:nvPicPr>
          <p:cNvPr id="461" name="Google Shape;4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875" y="1507075"/>
            <a:ext cx="4697045" cy="333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29"/>
          <p:cNvCxnSpPr/>
          <p:nvPr/>
        </p:nvCxnSpPr>
        <p:spPr>
          <a:xfrm rot="10800000">
            <a:off x="4473325" y="2596800"/>
            <a:ext cx="0" cy="17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3" name="Google Shape;463;p29"/>
          <p:cNvSpPr txBox="1"/>
          <p:nvPr/>
        </p:nvSpPr>
        <p:spPr>
          <a:xfrm>
            <a:off x="4448202" y="2537450"/>
            <a:ext cx="105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Instauration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Montserrat"/>
                <a:ea typeface="Montserrat"/>
                <a:cs typeface="Montserrat"/>
                <a:sym typeface="Montserrat"/>
              </a:rPr>
              <a:t>des pastilles vertes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Choix politiques</a:t>
            </a:r>
            <a:endParaRPr/>
          </a:p>
        </p:txBody>
      </p:sp>
      <p:graphicFrame>
        <p:nvGraphicFramePr>
          <p:cNvPr id="469" name="Google Shape;469;p30"/>
          <p:cNvGraphicFramePr/>
          <p:nvPr/>
        </p:nvGraphicFramePr>
        <p:xfrm>
          <a:off x="311700" y="128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{098B3A13-C1E4-4B43-9660-00E00D168F43}</a:tableStyleId>
              </a:tblPr>
              <a:tblGrid>
                <a:gridCol w="4260300"/>
                <a:gridCol w="4260300"/>
              </a:tblGrid>
              <a:tr h="64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APB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Parcoursup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4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24 voeux hiérarchisés maximum</a:t>
                      </a:r>
                      <a:endParaRPr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 voeux non hiérarchisés maximum</a:t>
                      </a:r>
                      <a:endParaRPr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/>
                </a:tc>
              </a:tr>
              <a:tr h="64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Tirage au sort présent pour les filières non sélectives </a:t>
                      </a:r>
                      <a:endParaRPr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Sélections dans toutes les filières,</a:t>
                      </a:r>
                      <a:b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</a:b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même celles non-sélectives</a:t>
                      </a:r>
                      <a:endParaRPr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/>
                </a:tc>
              </a:tr>
              <a:tr h="64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3 phases de réponses</a:t>
                      </a:r>
                      <a:endParaRPr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Des réponses proposées au fur et à mesure</a:t>
                      </a:r>
                      <a:endParaRPr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/>
                </a:tc>
              </a:tr>
              <a:tr h="64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Cadre législatif absent :</a:t>
                      </a:r>
                      <a:b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</a:b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des critères mis à jour sans annonces</a:t>
                      </a:r>
                      <a:endParaRPr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Loi Orientation et Réussite des Étudiants,</a:t>
                      </a:r>
                      <a:b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</a:br>
                      <a:r>
                        <a:rPr lang="fr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qui fixe les critères</a:t>
                      </a:r>
                      <a:endParaRPr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475" name="Google Shape;475;p31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476" name="Google Shape;476;p31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1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483" name="Google Shape;483;p32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2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86" name="Google Shape;4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Introduction, contexte</a:t>
            </a:r>
            <a:endParaRPr/>
          </a:p>
        </p:txBody>
      </p:sp>
      <p:sp>
        <p:nvSpPr>
          <p:cNvPr id="105" name="Google Shape;105;p15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L’augmentation croissante du nombre d’étudiants en France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650" y="1470900"/>
            <a:ext cx="6449479" cy="3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492" name="Google Shape;492;p33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493" name="Google Shape;493;p33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3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5" name="Google Shape;495;p33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33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7" name="Google Shape;4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3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9" name="Google Shape;499;p33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0" name="Google Shape;500;p33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1" name="Google Shape;501;p33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2" name="Google Shape;502;p33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3" name="Google Shape;503;p33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509" name="Google Shape;509;p34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510" name="Google Shape;510;p34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4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34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34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4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6" name="Google Shape;516;p34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7" name="Google Shape;517;p34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8" name="Google Shape;518;p34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9" name="Google Shape;519;p34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0" name="Google Shape;520;p34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1" name="Google Shape;521;p34"/>
          <p:cNvSpPr txBox="1"/>
          <p:nvPr/>
        </p:nvSpPr>
        <p:spPr>
          <a:xfrm>
            <a:off x="2923325" y="2918650"/>
            <a:ext cx="19710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4 avril — 17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 des candidatures par les formations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34"/>
          <p:cNvSpPr/>
          <p:nvPr/>
        </p:nvSpPr>
        <p:spPr>
          <a:xfrm rot="5400000">
            <a:off x="3849128" y="3461150"/>
            <a:ext cx="208500" cy="13602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4"/>
          <p:cNvSpPr/>
          <p:nvPr/>
        </p:nvSpPr>
        <p:spPr>
          <a:xfrm>
            <a:off x="4728425" y="2710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4"/>
          <p:cNvSpPr/>
          <p:nvPr/>
        </p:nvSpPr>
        <p:spPr>
          <a:xfrm>
            <a:off x="4728425" y="24815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5" name="Google Shape;525;p34"/>
          <p:cNvCxnSpPr/>
          <p:nvPr/>
        </p:nvCxnSpPr>
        <p:spPr>
          <a:xfrm>
            <a:off x="4791075" y="2366650"/>
            <a:ext cx="1287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34"/>
          <p:cNvCxnSpPr/>
          <p:nvPr/>
        </p:nvCxnSpPr>
        <p:spPr>
          <a:xfrm>
            <a:off x="4787525" y="2128600"/>
            <a:ext cx="1131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34"/>
          <p:cNvCxnSpPr/>
          <p:nvPr/>
        </p:nvCxnSpPr>
        <p:spPr>
          <a:xfrm>
            <a:off x="4791075" y="1671400"/>
            <a:ext cx="1287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34"/>
          <p:cNvCxnSpPr/>
          <p:nvPr/>
        </p:nvCxnSpPr>
        <p:spPr>
          <a:xfrm>
            <a:off x="4791075" y="1900000"/>
            <a:ext cx="123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9" name="Google Shape;529;p34"/>
          <p:cNvSpPr txBox="1"/>
          <p:nvPr/>
        </p:nvSpPr>
        <p:spPr>
          <a:xfrm>
            <a:off x="4695125" y="3411100"/>
            <a:ext cx="1873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mai — 5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principale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34"/>
          <p:cNvSpPr/>
          <p:nvPr/>
        </p:nvSpPr>
        <p:spPr>
          <a:xfrm rot="5400000">
            <a:off x="6306575" y="2501750"/>
            <a:ext cx="208500" cy="3279000"/>
          </a:xfrm>
          <a:prstGeom prst="leftBrace">
            <a:avLst>
              <a:gd fmla="val 102471" name="adj1"/>
              <a:gd fmla="val 80219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536" name="Google Shape;536;p35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537" name="Google Shape;537;p35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5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9" name="Google Shape;539;p35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p35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1" name="Google Shape;5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35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3" name="Google Shape;543;p35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4" name="Google Shape;544;p35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5" name="Google Shape;545;p35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6" name="Google Shape;546;p35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7" name="Google Shape;547;p35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8" name="Google Shape;548;p35"/>
          <p:cNvSpPr txBox="1"/>
          <p:nvPr/>
        </p:nvSpPr>
        <p:spPr>
          <a:xfrm>
            <a:off x="2923325" y="2918650"/>
            <a:ext cx="19710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4 avril — 17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 des candidatures par les formations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35"/>
          <p:cNvSpPr/>
          <p:nvPr/>
        </p:nvSpPr>
        <p:spPr>
          <a:xfrm rot="5400000">
            <a:off x="3849128" y="3461150"/>
            <a:ext cx="208500" cy="13602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5"/>
          <p:cNvSpPr/>
          <p:nvPr/>
        </p:nvSpPr>
        <p:spPr>
          <a:xfrm>
            <a:off x="4728425" y="2710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5"/>
          <p:cNvSpPr/>
          <p:nvPr/>
        </p:nvSpPr>
        <p:spPr>
          <a:xfrm>
            <a:off x="4728425" y="24815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2" name="Google Shape;552;p35"/>
          <p:cNvCxnSpPr/>
          <p:nvPr/>
        </p:nvCxnSpPr>
        <p:spPr>
          <a:xfrm>
            <a:off x="4791075" y="2366650"/>
            <a:ext cx="285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Google Shape;553;p35"/>
          <p:cNvCxnSpPr/>
          <p:nvPr/>
        </p:nvCxnSpPr>
        <p:spPr>
          <a:xfrm>
            <a:off x="4787525" y="2128600"/>
            <a:ext cx="2988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35"/>
          <p:cNvCxnSpPr/>
          <p:nvPr/>
        </p:nvCxnSpPr>
        <p:spPr>
          <a:xfrm>
            <a:off x="4791075" y="1671400"/>
            <a:ext cx="2952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" name="Google Shape;555;p35"/>
          <p:cNvCxnSpPr/>
          <p:nvPr/>
        </p:nvCxnSpPr>
        <p:spPr>
          <a:xfrm>
            <a:off x="4791075" y="1900000"/>
            <a:ext cx="123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35"/>
          <p:cNvCxnSpPr/>
          <p:nvPr/>
        </p:nvCxnSpPr>
        <p:spPr>
          <a:xfrm>
            <a:off x="4900625" y="1900000"/>
            <a:ext cx="1857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7" name="Google Shape;557;p35"/>
          <p:cNvSpPr txBox="1"/>
          <p:nvPr/>
        </p:nvSpPr>
        <p:spPr>
          <a:xfrm>
            <a:off x="4695125" y="3411100"/>
            <a:ext cx="1873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mai — 5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principale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35"/>
          <p:cNvSpPr/>
          <p:nvPr/>
        </p:nvSpPr>
        <p:spPr>
          <a:xfrm rot="5400000">
            <a:off x="6306575" y="2501750"/>
            <a:ext cx="208500" cy="3279000"/>
          </a:xfrm>
          <a:prstGeom prst="leftBrace">
            <a:avLst>
              <a:gd fmla="val 102471" name="adj1"/>
              <a:gd fmla="val 80219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564" name="Google Shape;564;p36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565" name="Google Shape;565;p36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6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7" name="Google Shape;567;p36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36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9" name="Google Shape;5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6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1" name="Google Shape;571;p36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2" name="Google Shape;572;p36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3" name="Google Shape;573;p36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4" name="Google Shape;574;p36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5" name="Google Shape;575;p36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6" name="Google Shape;576;p36"/>
          <p:cNvSpPr txBox="1"/>
          <p:nvPr/>
        </p:nvSpPr>
        <p:spPr>
          <a:xfrm>
            <a:off x="2923325" y="2918650"/>
            <a:ext cx="19710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4 avril — 17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 des candidatures par les formations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36"/>
          <p:cNvSpPr/>
          <p:nvPr/>
        </p:nvSpPr>
        <p:spPr>
          <a:xfrm rot="5400000">
            <a:off x="3849128" y="3461150"/>
            <a:ext cx="208500" cy="13602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6"/>
          <p:cNvSpPr/>
          <p:nvPr/>
        </p:nvSpPr>
        <p:spPr>
          <a:xfrm>
            <a:off x="4728425" y="2710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6"/>
          <p:cNvSpPr/>
          <p:nvPr/>
        </p:nvSpPr>
        <p:spPr>
          <a:xfrm>
            <a:off x="4728425" y="24815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0" name="Google Shape;580;p36"/>
          <p:cNvCxnSpPr/>
          <p:nvPr/>
        </p:nvCxnSpPr>
        <p:spPr>
          <a:xfrm>
            <a:off x="4791075" y="2366650"/>
            <a:ext cx="7431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1" name="Google Shape;581;p36"/>
          <p:cNvCxnSpPr/>
          <p:nvPr/>
        </p:nvCxnSpPr>
        <p:spPr>
          <a:xfrm>
            <a:off x="4787525" y="2128600"/>
            <a:ext cx="6180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36"/>
          <p:cNvCxnSpPr/>
          <p:nvPr/>
        </p:nvCxnSpPr>
        <p:spPr>
          <a:xfrm>
            <a:off x="4791075" y="1671400"/>
            <a:ext cx="7335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3" name="Google Shape;583;p36"/>
          <p:cNvCxnSpPr/>
          <p:nvPr/>
        </p:nvCxnSpPr>
        <p:spPr>
          <a:xfrm>
            <a:off x="4791075" y="1900000"/>
            <a:ext cx="123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4" name="Google Shape;584;p36"/>
          <p:cNvCxnSpPr/>
          <p:nvPr/>
        </p:nvCxnSpPr>
        <p:spPr>
          <a:xfrm>
            <a:off x="4900625" y="1900000"/>
            <a:ext cx="5190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36"/>
          <p:cNvCxnSpPr/>
          <p:nvPr/>
        </p:nvCxnSpPr>
        <p:spPr>
          <a:xfrm>
            <a:off x="5405438" y="2128600"/>
            <a:ext cx="1143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36"/>
          <p:cNvCxnSpPr/>
          <p:nvPr/>
        </p:nvCxnSpPr>
        <p:spPr>
          <a:xfrm>
            <a:off x="5414963" y="1900000"/>
            <a:ext cx="1047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7" name="Google Shape;587;p36"/>
          <p:cNvSpPr txBox="1"/>
          <p:nvPr/>
        </p:nvSpPr>
        <p:spPr>
          <a:xfrm>
            <a:off x="4695125" y="3411100"/>
            <a:ext cx="1873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mai — 5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principale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p36"/>
          <p:cNvSpPr/>
          <p:nvPr/>
        </p:nvSpPr>
        <p:spPr>
          <a:xfrm rot="5400000">
            <a:off x="6306575" y="2501750"/>
            <a:ext cx="208500" cy="3279000"/>
          </a:xfrm>
          <a:prstGeom prst="leftBrace">
            <a:avLst>
              <a:gd fmla="val 102471" name="adj1"/>
              <a:gd fmla="val 80219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594" name="Google Shape;594;p37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7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7" name="Google Shape;597;p37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37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9" name="Google Shape;5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7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1" name="Google Shape;601;p37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2" name="Google Shape;602;p37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3" name="Google Shape;603;p37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4" name="Google Shape;604;p37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5" name="Google Shape;605;p37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6" name="Google Shape;606;p37"/>
          <p:cNvSpPr txBox="1"/>
          <p:nvPr/>
        </p:nvSpPr>
        <p:spPr>
          <a:xfrm>
            <a:off x="2923325" y="2918650"/>
            <a:ext cx="19710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4 avril — 17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 des candidatures par les formations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7" name="Google Shape;607;p37"/>
          <p:cNvSpPr/>
          <p:nvPr/>
        </p:nvSpPr>
        <p:spPr>
          <a:xfrm rot="5400000">
            <a:off x="3849128" y="3461150"/>
            <a:ext cx="208500" cy="13602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4728425" y="2710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4728425" y="24815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0" name="Google Shape;610;p37"/>
          <p:cNvCxnSpPr/>
          <p:nvPr/>
        </p:nvCxnSpPr>
        <p:spPr>
          <a:xfrm>
            <a:off x="4791075" y="2366650"/>
            <a:ext cx="966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1" name="Google Shape;611;p37"/>
          <p:cNvCxnSpPr/>
          <p:nvPr/>
        </p:nvCxnSpPr>
        <p:spPr>
          <a:xfrm>
            <a:off x="4787525" y="2128600"/>
            <a:ext cx="6180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2" name="Google Shape;612;p37"/>
          <p:cNvCxnSpPr/>
          <p:nvPr/>
        </p:nvCxnSpPr>
        <p:spPr>
          <a:xfrm>
            <a:off x="4791075" y="1671400"/>
            <a:ext cx="9621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37"/>
          <p:cNvCxnSpPr/>
          <p:nvPr/>
        </p:nvCxnSpPr>
        <p:spPr>
          <a:xfrm>
            <a:off x="4791075" y="1900000"/>
            <a:ext cx="123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37"/>
          <p:cNvCxnSpPr/>
          <p:nvPr/>
        </p:nvCxnSpPr>
        <p:spPr>
          <a:xfrm>
            <a:off x="4900625" y="1900000"/>
            <a:ext cx="5190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37"/>
          <p:cNvCxnSpPr/>
          <p:nvPr/>
        </p:nvCxnSpPr>
        <p:spPr>
          <a:xfrm>
            <a:off x="5405438" y="2128600"/>
            <a:ext cx="2859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6" name="Google Shape;616;p37"/>
          <p:cNvCxnSpPr/>
          <p:nvPr/>
        </p:nvCxnSpPr>
        <p:spPr>
          <a:xfrm>
            <a:off x="5414963" y="1900000"/>
            <a:ext cx="2763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7" name="Google Shape;617;p37"/>
          <p:cNvSpPr/>
          <p:nvPr/>
        </p:nvSpPr>
        <p:spPr>
          <a:xfrm>
            <a:off x="5599975" y="17957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8" name="Google Shape;618;p37"/>
          <p:cNvCxnSpPr/>
          <p:nvPr/>
        </p:nvCxnSpPr>
        <p:spPr>
          <a:xfrm>
            <a:off x="5691188" y="2128600"/>
            <a:ext cx="477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9" name="Google Shape;619;p37"/>
          <p:cNvSpPr txBox="1"/>
          <p:nvPr/>
        </p:nvSpPr>
        <p:spPr>
          <a:xfrm>
            <a:off x="4695125" y="3411100"/>
            <a:ext cx="1873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mai — 5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principale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0" name="Google Shape;620;p37"/>
          <p:cNvSpPr/>
          <p:nvPr/>
        </p:nvSpPr>
        <p:spPr>
          <a:xfrm rot="5400000">
            <a:off x="6306575" y="2501750"/>
            <a:ext cx="208500" cy="3279000"/>
          </a:xfrm>
          <a:prstGeom prst="leftBrace">
            <a:avLst>
              <a:gd fmla="val 102471" name="adj1"/>
              <a:gd fmla="val 80219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626" name="Google Shape;626;p38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627" name="Google Shape;627;p38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8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9" name="Google Shape;629;p38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0" name="Google Shape;630;p38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1" name="Google Shape;6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8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3" name="Google Shape;633;p38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4" name="Google Shape;634;p38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5" name="Google Shape;635;p38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6" name="Google Shape;636;p38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7" name="Google Shape;637;p38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8" name="Google Shape;638;p38"/>
          <p:cNvSpPr txBox="1"/>
          <p:nvPr/>
        </p:nvSpPr>
        <p:spPr>
          <a:xfrm>
            <a:off x="2923325" y="2918650"/>
            <a:ext cx="19710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4 avril — 17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 des candidatures par les formations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38"/>
          <p:cNvSpPr/>
          <p:nvPr/>
        </p:nvSpPr>
        <p:spPr>
          <a:xfrm rot="5400000">
            <a:off x="3849128" y="3461150"/>
            <a:ext cx="208500" cy="13602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8"/>
          <p:cNvSpPr/>
          <p:nvPr/>
        </p:nvSpPr>
        <p:spPr>
          <a:xfrm>
            <a:off x="4728425" y="2710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8"/>
          <p:cNvSpPr/>
          <p:nvPr/>
        </p:nvSpPr>
        <p:spPr>
          <a:xfrm>
            <a:off x="4728425" y="24815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2" name="Google Shape;642;p38"/>
          <p:cNvCxnSpPr/>
          <p:nvPr/>
        </p:nvCxnSpPr>
        <p:spPr>
          <a:xfrm>
            <a:off x="4791075" y="2366650"/>
            <a:ext cx="12288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3" name="Google Shape;643;p38"/>
          <p:cNvCxnSpPr/>
          <p:nvPr/>
        </p:nvCxnSpPr>
        <p:spPr>
          <a:xfrm>
            <a:off x="4787525" y="2128600"/>
            <a:ext cx="6180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4" name="Google Shape;644;p38"/>
          <p:cNvCxnSpPr/>
          <p:nvPr/>
        </p:nvCxnSpPr>
        <p:spPr>
          <a:xfrm>
            <a:off x="4791075" y="1671400"/>
            <a:ext cx="12573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5" name="Google Shape;645;p38"/>
          <p:cNvCxnSpPr/>
          <p:nvPr/>
        </p:nvCxnSpPr>
        <p:spPr>
          <a:xfrm>
            <a:off x="4791075" y="1900000"/>
            <a:ext cx="123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6" name="Google Shape;646;p38"/>
          <p:cNvCxnSpPr/>
          <p:nvPr/>
        </p:nvCxnSpPr>
        <p:spPr>
          <a:xfrm>
            <a:off x="4900625" y="1900000"/>
            <a:ext cx="5190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7" name="Google Shape;647;p38"/>
          <p:cNvCxnSpPr/>
          <p:nvPr/>
        </p:nvCxnSpPr>
        <p:spPr>
          <a:xfrm>
            <a:off x="5405438" y="2128600"/>
            <a:ext cx="2859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38"/>
          <p:cNvCxnSpPr/>
          <p:nvPr/>
        </p:nvCxnSpPr>
        <p:spPr>
          <a:xfrm>
            <a:off x="5414963" y="1900000"/>
            <a:ext cx="2763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9" name="Google Shape;649;p38"/>
          <p:cNvSpPr/>
          <p:nvPr/>
        </p:nvSpPr>
        <p:spPr>
          <a:xfrm>
            <a:off x="5599975" y="17957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0" name="Google Shape;650;p38"/>
          <p:cNvCxnSpPr/>
          <p:nvPr/>
        </p:nvCxnSpPr>
        <p:spPr>
          <a:xfrm>
            <a:off x="5691188" y="2128600"/>
            <a:ext cx="3096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38"/>
          <p:cNvCxnSpPr/>
          <p:nvPr/>
        </p:nvCxnSpPr>
        <p:spPr>
          <a:xfrm>
            <a:off x="5995988" y="2128600"/>
            <a:ext cx="762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38"/>
          <p:cNvCxnSpPr/>
          <p:nvPr/>
        </p:nvCxnSpPr>
        <p:spPr>
          <a:xfrm>
            <a:off x="6000750" y="2366650"/>
            <a:ext cx="714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3" name="Google Shape;653;p38"/>
          <p:cNvSpPr txBox="1"/>
          <p:nvPr/>
        </p:nvSpPr>
        <p:spPr>
          <a:xfrm>
            <a:off x="4695125" y="3411100"/>
            <a:ext cx="1873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mai — 5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principale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4" name="Google Shape;654;p38"/>
          <p:cNvSpPr/>
          <p:nvPr/>
        </p:nvSpPr>
        <p:spPr>
          <a:xfrm rot="5400000">
            <a:off x="6306575" y="2501750"/>
            <a:ext cx="208500" cy="3279000"/>
          </a:xfrm>
          <a:prstGeom prst="leftBrace">
            <a:avLst>
              <a:gd fmla="val 102471" name="adj1"/>
              <a:gd fmla="val 80219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660" name="Google Shape;660;p39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661" name="Google Shape;661;p39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9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Google Shape;663;p39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4" name="Google Shape;664;p39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5" name="Google Shape;6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9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7" name="Google Shape;667;p39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8" name="Google Shape;668;p39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9" name="Google Shape;669;p39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0" name="Google Shape;670;p39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1" name="Google Shape;671;p39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2" name="Google Shape;672;p39"/>
          <p:cNvSpPr txBox="1"/>
          <p:nvPr/>
        </p:nvSpPr>
        <p:spPr>
          <a:xfrm>
            <a:off x="2923325" y="2918650"/>
            <a:ext cx="19710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4 avril — 17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 des candidatures par les formations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p39"/>
          <p:cNvSpPr/>
          <p:nvPr/>
        </p:nvSpPr>
        <p:spPr>
          <a:xfrm rot="5400000">
            <a:off x="3849128" y="3461150"/>
            <a:ext cx="208500" cy="13602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9"/>
          <p:cNvSpPr/>
          <p:nvPr/>
        </p:nvSpPr>
        <p:spPr>
          <a:xfrm>
            <a:off x="4728425" y="2710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9"/>
          <p:cNvSpPr/>
          <p:nvPr/>
        </p:nvSpPr>
        <p:spPr>
          <a:xfrm>
            <a:off x="4728425" y="24815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6" name="Google Shape;676;p39"/>
          <p:cNvCxnSpPr/>
          <p:nvPr/>
        </p:nvCxnSpPr>
        <p:spPr>
          <a:xfrm>
            <a:off x="4791075" y="2366650"/>
            <a:ext cx="12288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7" name="Google Shape;677;p39"/>
          <p:cNvCxnSpPr/>
          <p:nvPr/>
        </p:nvCxnSpPr>
        <p:spPr>
          <a:xfrm>
            <a:off x="4787525" y="2128600"/>
            <a:ext cx="6180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8" name="Google Shape;678;p39"/>
          <p:cNvCxnSpPr/>
          <p:nvPr/>
        </p:nvCxnSpPr>
        <p:spPr>
          <a:xfrm>
            <a:off x="4791075" y="1671400"/>
            <a:ext cx="14622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9" name="Google Shape;679;p39"/>
          <p:cNvCxnSpPr/>
          <p:nvPr/>
        </p:nvCxnSpPr>
        <p:spPr>
          <a:xfrm>
            <a:off x="4791075" y="1900000"/>
            <a:ext cx="123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0" name="Google Shape;680;p39"/>
          <p:cNvCxnSpPr/>
          <p:nvPr/>
        </p:nvCxnSpPr>
        <p:spPr>
          <a:xfrm>
            <a:off x="4900625" y="1900000"/>
            <a:ext cx="5190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1" name="Google Shape;681;p39"/>
          <p:cNvCxnSpPr/>
          <p:nvPr/>
        </p:nvCxnSpPr>
        <p:spPr>
          <a:xfrm>
            <a:off x="5405438" y="2128600"/>
            <a:ext cx="2859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2" name="Google Shape;682;p39"/>
          <p:cNvCxnSpPr/>
          <p:nvPr/>
        </p:nvCxnSpPr>
        <p:spPr>
          <a:xfrm>
            <a:off x="5414963" y="1900000"/>
            <a:ext cx="2763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3" name="Google Shape;683;p39"/>
          <p:cNvSpPr/>
          <p:nvPr/>
        </p:nvSpPr>
        <p:spPr>
          <a:xfrm>
            <a:off x="5599975" y="17957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4" name="Google Shape;684;p39"/>
          <p:cNvCxnSpPr/>
          <p:nvPr/>
        </p:nvCxnSpPr>
        <p:spPr>
          <a:xfrm>
            <a:off x="5691188" y="2128600"/>
            <a:ext cx="3096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5" name="Google Shape;685;p39"/>
          <p:cNvCxnSpPr/>
          <p:nvPr/>
        </p:nvCxnSpPr>
        <p:spPr>
          <a:xfrm>
            <a:off x="5995988" y="2128600"/>
            <a:ext cx="1380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6" name="Google Shape;686;p39"/>
          <p:cNvCxnSpPr/>
          <p:nvPr/>
        </p:nvCxnSpPr>
        <p:spPr>
          <a:xfrm>
            <a:off x="6000750" y="2366650"/>
            <a:ext cx="1380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7" name="Google Shape;687;p39"/>
          <p:cNvSpPr/>
          <p:nvPr/>
        </p:nvSpPr>
        <p:spPr>
          <a:xfrm>
            <a:off x="6057175" y="20243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8" name="Google Shape;688;p39"/>
          <p:cNvCxnSpPr/>
          <p:nvPr/>
        </p:nvCxnSpPr>
        <p:spPr>
          <a:xfrm>
            <a:off x="6136888" y="2366650"/>
            <a:ext cx="972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9" name="Google Shape;689;p39"/>
          <p:cNvSpPr txBox="1"/>
          <p:nvPr/>
        </p:nvSpPr>
        <p:spPr>
          <a:xfrm>
            <a:off x="4695125" y="3411100"/>
            <a:ext cx="1873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mai — 5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principale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0" name="Google Shape;690;p39"/>
          <p:cNvSpPr/>
          <p:nvPr/>
        </p:nvSpPr>
        <p:spPr>
          <a:xfrm rot="5400000">
            <a:off x="6306575" y="2501750"/>
            <a:ext cx="208500" cy="3279000"/>
          </a:xfrm>
          <a:prstGeom prst="leftBrace">
            <a:avLst>
              <a:gd fmla="val 102471" name="adj1"/>
              <a:gd fmla="val 80219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696" name="Google Shape;696;p40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697" name="Google Shape;697;p40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0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9" name="Google Shape;699;p40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p40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1" name="Google Shape;70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40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3" name="Google Shape;703;p40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4" name="Google Shape;704;p40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5" name="Google Shape;705;p40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6" name="Google Shape;706;p40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7" name="Google Shape;707;p40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8" name="Google Shape;708;p40"/>
          <p:cNvSpPr txBox="1"/>
          <p:nvPr/>
        </p:nvSpPr>
        <p:spPr>
          <a:xfrm>
            <a:off x="2923325" y="2918650"/>
            <a:ext cx="19710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4 avril — 17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 des candidatures par les formations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9" name="Google Shape;709;p40"/>
          <p:cNvSpPr/>
          <p:nvPr/>
        </p:nvSpPr>
        <p:spPr>
          <a:xfrm rot="5400000">
            <a:off x="3849128" y="3461150"/>
            <a:ext cx="208500" cy="13602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0"/>
          <p:cNvSpPr/>
          <p:nvPr/>
        </p:nvSpPr>
        <p:spPr>
          <a:xfrm>
            <a:off x="4728425" y="2710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0"/>
          <p:cNvSpPr/>
          <p:nvPr/>
        </p:nvSpPr>
        <p:spPr>
          <a:xfrm>
            <a:off x="4728425" y="24815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2" name="Google Shape;712;p40"/>
          <p:cNvCxnSpPr/>
          <p:nvPr/>
        </p:nvCxnSpPr>
        <p:spPr>
          <a:xfrm>
            <a:off x="4791075" y="2366650"/>
            <a:ext cx="12288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3" name="Google Shape;713;p40"/>
          <p:cNvCxnSpPr/>
          <p:nvPr/>
        </p:nvCxnSpPr>
        <p:spPr>
          <a:xfrm>
            <a:off x="4787525" y="2128600"/>
            <a:ext cx="6180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4" name="Google Shape;714;p40"/>
          <p:cNvCxnSpPr/>
          <p:nvPr/>
        </p:nvCxnSpPr>
        <p:spPr>
          <a:xfrm>
            <a:off x="4791075" y="1671400"/>
            <a:ext cx="2109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5" name="Google Shape;715;p40"/>
          <p:cNvCxnSpPr/>
          <p:nvPr/>
        </p:nvCxnSpPr>
        <p:spPr>
          <a:xfrm>
            <a:off x="4791075" y="1900000"/>
            <a:ext cx="123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6" name="Google Shape;716;p40"/>
          <p:cNvCxnSpPr/>
          <p:nvPr/>
        </p:nvCxnSpPr>
        <p:spPr>
          <a:xfrm>
            <a:off x="4900625" y="1900000"/>
            <a:ext cx="5190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Google Shape;717;p40"/>
          <p:cNvCxnSpPr/>
          <p:nvPr/>
        </p:nvCxnSpPr>
        <p:spPr>
          <a:xfrm>
            <a:off x="5405438" y="2128600"/>
            <a:ext cx="2859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40"/>
          <p:cNvCxnSpPr/>
          <p:nvPr/>
        </p:nvCxnSpPr>
        <p:spPr>
          <a:xfrm>
            <a:off x="5414963" y="1900000"/>
            <a:ext cx="2763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9" name="Google Shape;719;p40"/>
          <p:cNvSpPr/>
          <p:nvPr/>
        </p:nvSpPr>
        <p:spPr>
          <a:xfrm>
            <a:off x="5599975" y="17957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0" name="Google Shape;720;p40"/>
          <p:cNvCxnSpPr/>
          <p:nvPr/>
        </p:nvCxnSpPr>
        <p:spPr>
          <a:xfrm>
            <a:off x="5691188" y="2128600"/>
            <a:ext cx="3096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1" name="Google Shape;721;p40"/>
          <p:cNvCxnSpPr/>
          <p:nvPr/>
        </p:nvCxnSpPr>
        <p:spPr>
          <a:xfrm>
            <a:off x="5995988" y="2128600"/>
            <a:ext cx="1380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2" name="Google Shape;722;p40"/>
          <p:cNvCxnSpPr/>
          <p:nvPr/>
        </p:nvCxnSpPr>
        <p:spPr>
          <a:xfrm>
            <a:off x="6000750" y="2366650"/>
            <a:ext cx="1380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3" name="Google Shape;723;p40"/>
          <p:cNvSpPr/>
          <p:nvPr/>
        </p:nvSpPr>
        <p:spPr>
          <a:xfrm>
            <a:off x="6057175" y="20243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4" name="Google Shape;724;p40"/>
          <p:cNvCxnSpPr/>
          <p:nvPr/>
        </p:nvCxnSpPr>
        <p:spPr>
          <a:xfrm>
            <a:off x="6136888" y="2366650"/>
            <a:ext cx="7545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5" name="Google Shape;725;p40"/>
          <p:cNvSpPr txBox="1"/>
          <p:nvPr/>
        </p:nvSpPr>
        <p:spPr>
          <a:xfrm>
            <a:off x="4695125" y="3411100"/>
            <a:ext cx="1873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mai — 5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principale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6" name="Google Shape;726;p40"/>
          <p:cNvSpPr/>
          <p:nvPr/>
        </p:nvSpPr>
        <p:spPr>
          <a:xfrm rot="5400000">
            <a:off x="6306575" y="2501750"/>
            <a:ext cx="208500" cy="3279000"/>
          </a:xfrm>
          <a:prstGeom prst="leftBrace">
            <a:avLst>
              <a:gd fmla="val 102471" name="adj1"/>
              <a:gd fmla="val 80219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0"/>
          <p:cNvSpPr txBox="1"/>
          <p:nvPr/>
        </p:nvSpPr>
        <p:spPr>
          <a:xfrm>
            <a:off x="6450000" y="3321256"/>
            <a:ext cx="238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26 juin — 21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complémentaire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40"/>
          <p:cNvSpPr/>
          <p:nvPr/>
        </p:nvSpPr>
        <p:spPr>
          <a:xfrm rot="5400000">
            <a:off x="7079150" y="2761700"/>
            <a:ext cx="208500" cy="2554800"/>
          </a:xfrm>
          <a:prstGeom prst="leftBrace">
            <a:avLst>
              <a:gd fmla="val 102471" name="adj1"/>
              <a:gd fmla="val 29837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Implémentation dans Parcoursup</a:t>
            </a:r>
            <a:endParaRPr/>
          </a:p>
        </p:txBody>
      </p:sp>
      <p:sp>
        <p:nvSpPr>
          <p:cNvPr id="734" name="Google Shape;734;p41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Déroulement de la procédure</a:t>
            </a:r>
            <a:endParaRPr/>
          </a:p>
        </p:txBody>
      </p:sp>
      <p:sp>
        <p:nvSpPr>
          <p:cNvPr id="735" name="Google Shape;735;p41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1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7" name="Google Shape;737;p41"/>
          <p:cNvSpPr txBox="1"/>
          <p:nvPr/>
        </p:nvSpPr>
        <p:spPr>
          <a:xfrm>
            <a:off x="1244825" y="291865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janvier — 31 mars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Établissement de 10 vœux</a:t>
            </a:r>
            <a:br>
              <a:rPr b="1" lang="fr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non ordonnés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8" name="Google Shape;738;p41"/>
          <p:cNvSpPr/>
          <p:nvPr/>
        </p:nvSpPr>
        <p:spPr>
          <a:xfrm rot="5400000">
            <a:off x="2026675" y="3047750"/>
            <a:ext cx="208500" cy="21870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9" name="Google Shape;7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50" y="1448724"/>
            <a:ext cx="885017" cy="14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1"/>
          <p:cNvSpPr txBox="1"/>
          <p:nvPr/>
        </p:nvSpPr>
        <p:spPr>
          <a:xfrm>
            <a:off x="4086300" y="1567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A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1" name="Google Shape;741;p41"/>
          <p:cNvSpPr txBox="1"/>
          <p:nvPr/>
        </p:nvSpPr>
        <p:spPr>
          <a:xfrm>
            <a:off x="4086300" y="17957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B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2" name="Google Shape;742;p41"/>
          <p:cNvSpPr txBox="1"/>
          <p:nvPr/>
        </p:nvSpPr>
        <p:spPr>
          <a:xfrm>
            <a:off x="4086300" y="20243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C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3" name="Google Shape;743;p41"/>
          <p:cNvSpPr txBox="1"/>
          <p:nvPr/>
        </p:nvSpPr>
        <p:spPr>
          <a:xfrm>
            <a:off x="4086300" y="22529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D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4" name="Google Shape;744;p41"/>
          <p:cNvSpPr txBox="1"/>
          <p:nvPr/>
        </p:nvSpPr>
        <p:spPr>
          <a:xfrm>
            <a:off x="4086300" y="24815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E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5" name="Google Shape;745;p41"/>
          <p:cNvSpPr txBox="1"/>
          <p:nvPr/>
        </p:nvSpPr>
        <p:spPr>
          <a:xfrm>
            <a:off x="4086300" y="2710150"/>
            <a:ext cx="5964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ontserrat Medium"/>
                <a:ea typeface="Montserrat Medium"/>
                <a:cs typeface="Montserrat Medium"/>
                <a:sym typeface="Montserrat Medium"/>
              </a:rPr>
              <a:t>Vœu F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6" name="Google Shape;746;p41"/>
          <p:cNvSpPr txBox="1"/>
          <p:nvPr/>
        </p:nvSpPr>
        <p:spPr>
          <a:xfrm>
            <a:off x="2923325" y="2918650"/>
            <a:ext cx="19710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4 avril — 17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Tri des candidatures par les formations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7" name="Google Shape;747;p41"/>
          <p:cNvSpPr/>
          <p:nvPr/>
        </p:nvSpPr>
        <p:spPr>
          <a:xfrm rot="5400000">
            <a:off x="3849128" y="3461150"/>
            <a:ext cx="208500" cy="1360200"/>
          </a:xfrm>
          <a:prstGeom prst="leftBrace">
            <a:avLst>
              <a:gd fmla="val 102471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1"/>
          <p:cNvSpPr/>
          <p:nvPr/>
        </p:nvSpPr>
        <p:spPr>
          <a:xfrm>
            <a:off x="4728425" y="2710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1"/>
          <p:cNvSpPr/>
          <p:nvPr/>
        </p:nvSpPr>
        <p:spPr>
          <a:xfrm>
            <a:off x="4728425" y="24815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50" name="Google Shape;750;p41"/>
          <p:cNvCxnSpPr/>
          <p:nvPr/>
        </p:nvCxnSpPr>
        <p:spPr>
          <a:xfrm>
            <a:off x="4791075" y="2366650"/>
            <a:ext cx="12288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1" name="Google Shape;751;p41"/>
          <p:cNvCxnSpPr/>
          <p:nvPr/>
        </p:nvCxnSpPr>
        <p:spPr>
          <a:xfrm>
            <a:off x="4787525" y="2128600"/>
            <a:ext cx="6180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" name="Google Shape;752;p41"/>
          <p:cNvCxnSpPr/>
          <p:nvPr/>
        </p:nvCxnSpPr>
        <p:spPr>
          <a:xfrm>
            <a:off x="4791075" y="1671400"/>
            <a:ext cx="32385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3" name="Google Shape;753;p41"/>
          <p:cNvCxnSpPr/>
          <p:nvPr/>
        </p:nvCxnSpPr>
        <p:spPr>
          <a:xfrm>
            <a:off x="4791075" y="1900000"/>
            <a:ext cx="123900" cy="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4" name="Google Shape;754;p41"/>
          <p:cNvCxnSpPr/>
          <p:nvPr/>
        </p:nvCxnSpPr>
        <p:spPr>
          <a:xfrm>
            <a:off x="4900625" y="1900000"/>
            <a:ext cx="5190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5" name="Google Shape;755;p41"/>
          <p:cNvCxnSpPr/>
          <p:nvPr/>
        </p:nvCxnSpPr>
        <p:spPr>
          <a:xfrm>
            <a:off x="5405438" y="2128600"/>
            <a:ext cx="2859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6" name="Google Shape;756;p41"/>
          <p:cNvCxnSpPr/>
          <p:nvPr/>
        </p:nvCxnSpPr>
        <p:spPr>
          <a:xfrm>
            <a:off x="5414963" y="1900000"/>
            <a:ext cx="2763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7" name="Google Shape;757;p41"/>
          <p:cNvSpPr/>
          <p:nvPr/>
        </p:nvSpPr>
        <p:spPr>
          <a:xfrm>
            <a:off x="5599975" y="17957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58" name="Google Shape;758;p41"/>
          <p:cNvCxnSpPr/>
          <p:nvPr/>
        </p:nvCxnSpPr>
        <p:spPr>
          <a:xfrm>
            <a:off x="5691188" y="2128600"/>
            <a:ext cx="3096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9" name="Google Shape;759;p41"/>
          <p:cNvCxnSpPr/>
          <p:nvPr/>
        </p:nvCxnSpPr>
        <p:spPr>
          <a:xfrm>
            <a:off x="5995988" y="2128600"/>
            <a:ext cx="1380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0" name="Google Shape;760;p41"/>
          <p:cNvCxnSpPr/>
          <p:nvPr/>
        </p:nvCxnSpPr>
        <p:spPr>
          <a:xfrm>
            <a:off x="6000750" y="2366650"/>
            <a:ext cx="1380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1" name="Google Shape;761;p41"/>
          <p:cNvSpPr/>
          <p:nvPr/>
        </p:nvSpPr>
        <p:spPr>
          <a:xfrm>
            <a:off x="6057175" y="20243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2" name="Google Shape;762;p41"/>
          <p:cNvCxnSpPr/>
          <p:nvPr/>
        </p:nvCxnSpPr>
        <p:spPr>
          <a:xfrm>
            <a:off x="6136888" y="2366650"/>
            <a:ext cx="18735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3" name="Google Shape;763;p41"/>
          <p:cNvSpPr/>
          <p:nvPr/>
        </p:nvSpPr>
        <p:spPr>
          <a:xfrm>
            <a:off x="7924075" y="1567138"/>
            <a:ext cx="242100" cy="208500"/>
          </a:xfrm>
          <a:prstGeom prst="mathMultiply">
            <a:avLst>
              <a:gd fmla="val 23520" name="adj1"/>
            </a:avLst>
          </a:prstGeom>
          <a:solidFill>
            <a:srgbClr val="990000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1"/>
          <p:cNvSpPr txBox="1"/>
          <p:nvPr/>
        </p:nvSpPr>
        <p:spPr>
          <a:xfrm>
            <a:off x="4695125" y="3411100"/>
            <a:ext cx="1873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22 mai — 5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principale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Google Shape;765;p41"/>
          <p:cNvSpPr/>
          <p:nvPr/>
        </p:nvSpPr>
        <p:spPr>
          <a:xfrm rot="5400000">
            <a:off x="6306575" y="2501750"/>
            <a:ext cx="208500" cy="3279000"/>
          </a:xfrm>
          <a:prstGeom prst="leftBrace">
            <a:avLst>
              <a:gd fmla="val 102471" name="adj1"/>
              <a:gd fmla="val 80219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1"/>
          <p:cNvSpPr txBox="1"/>
          <p:nvPr/>
        </p:nvSpPr>
        <p:spPr>
          <a:xfrm>
            <a:off x="6450000" y="3321256"/>
            <a:ext cx="238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26 juin — 21 septembre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Phase complémentaire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7" name="Google Shape;767;p41"/>
          <p:cNvSpPr/>
          <p:nvPr/>
        </p:nvSpPr>
        <p:spPr>
          <a:xfrm rot="5400000">
            <a:off x="7079150" y="2761700"/>
            <a:ext cx="208500" cy="2554800"/>
          </a:xfrm>
          <a:prstGeom prst="leftBrace">
            <a:avLst>
              <a:gd fmla="val 102471" name="adj1"/>
              <a:gd fmla="val 29837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 — Bilan de Parcoursup</a:t>
            </a:r>
            <a:endParaRPr/>
          </a:p>
        </p:txBody>
      </p:sp>
      <p:sp>
        <p:nvSpPr>
          <p:cNvPr id="773" name="Google Shape;773;p42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Conséquences comptables</a:t>
            </a:r>
            <a:endParaRPr/>
          </a:p>
        </p:txBody>
      </p:sp>
      <p:pic>
        <p:nvPicPr>
          <p:cNvPr id="774" name="Google Shape;7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15650"/>
            <a:ext cx="3533650" cy="345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96" y="1507084"/>
            <a:ext cx="4216000" cy="27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 — Problématique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Comment réussir à marier hommes et femmes en respectant leurs souhaits ?</a:t>
            </a:r>
            <a:endParaRPr sz="1400" u="sng"/>
          </a:p>
        </p:txBody>
      </p:sp>
      <p:sp>
        <p:nvSpPr>
          <p:cNvPr id="113" name="Google Shape;113;p16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problème des mariages stables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3"/>
          <p:cNvSpPr/>
          <p:nvPr/>
        </p:nvSpPr>
        <p:spPr>
          <a:xfrm>
            <a:off x="4816800" y="4112575"/>
            <a:ext cx="3526800" cy="1674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Montserrat Light"/>
                <a:ea typeface="Montserrat Light"/>
                <a:cs typeface="Montserrat Light"/>
                <a:sym typeface="Montserrat Light"/>
              </a:rPr>
              <a:t>Procédure Parcoursup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81" name="Google Shape;78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Conséquences sociales</a:t>
            </a:r>
            <a:endParaRPr/>
          </a:p>
        </p:txBody>
      </p:sp>
      <p:sp>
        <p:nvSpPr>
          <p:cNvPr id="782" name="Google Shape;782;p43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3" name="Google Shape;783;p43"/>
          <p:cNvSpPr/>
          <p:nvPr/>
        </p:nvSpPr>
        <p:spPr>
          <a:xfrm>
            <a:off x="449525" y="4099100"/>
            <a:ext cx="8247000" cy="700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FBFBF"/>
              </a:gs>
              <a:gs pos="100000">
                <a:srgbClr val="E06666"/>
              </a:gs>
            </a:gsLst>
            <a:lin ang="0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3"/>
          <p:cNvSpPr txBox="1"/>
          <p:nvPr/>
        </p:nvSpPr>
        <p:spPr>
          <a:xfrm>
            <a:off x="449525" y="4245425"/>
            <a:ext cx="82470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ourier New"/>
                <a:ea typeface="Courier New"/>
                <a:cs typeface="Courier New"/>
                <a:sym typeface="Courier New"/>
              </a:rPr>
              <a:t> JANVIER | FÉVRIER |   MARS  |  AVRIL  |   MAI   |   JUIN   | JUILLET |   AOUT  | SEPT.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5" name="Google Shape;785;p43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Conséquences pour les étudiants</a:t>
            </a:r>
            <a:endParaRPr/>
          </a:p>
        </p:txBody>
      </p:sp>
      <p:cxnSp>
        <p:nvCxnSpPr>
          <p:cNvPr id="786" name="Google Shape;786;p43"/>
          <p:cNvCxnSpPr/>
          <p:nvPr/>
        </p:nvCxnSpPr>
        <p:spPr>
          <a:xfrm rot="10800000">
            <a:off x="5076496" y="2971808"/>
            <a:ext cx="0" cy="113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7" name="Google Shape;787;p43"/>
          <p:cNvSpPr txBox="1"/>
          <p:nvPr/>
        </p:nvSpPr>
        <p:spPr>
          <a:xfrm>
            <a:off x="3321800" y="288950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31 mai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Fin des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demandes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de bourse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8" name="Google Shape;788;p43"/>
          <p:cNvCxnSpPr/>
          <p:nvPr/>
        </p:nvCxnSpPr>
        <p:spPr>
          <a:xfrm rot="10800000">
            <a:off x="5990896" y="1882808"/>
            <a:ext cx="0" cy="22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9" name="Google Shape;789;p43"/>
          <p:cNvSpPr txBox="1"/>
          <p:nvPr/>
        </p:nvSpPr>
        <p:spPr>
          <a:xfrm>
            <a:off x="4236200" y="1822700"/>
            <a:ext cx="1754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18 juin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Fin des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demandes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de logement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CROUS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90" name="Google Shape;790;p43"/>
          <p:cNvCxnSpPr/>
          <p:nvPr/>
        </p:nvCxnSpPr>
        <p:spPr>
          <a:xfrm rot="10800000">
            <a:off x="6752896" y="1130408"/>
            <a:ext cx="0" cy="298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1" name="Google Shape;791;p43"/>
          <p:cNvSpPr txBox="1"/>
          <p:nvPr/>
        </p:nvSpPr>
        <p:spPr>
          <a:xfrm>
            <a:off x="4917325" y="1053125"/>
            <a:ext cx="1835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17 juillet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baseline="30000" lang="fr"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 inscription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à Bordeaux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92" name="Google Shape;792;p43"/>
          <p:cNvCxnSpPr/>
          <p:nvPr/>
        </p:nvCxnSpPr>
        <p:spPr>
          <a:xfrm rot="10800000">
            <a:off x="7895896" y="1130408"/>
            <a:ext cx="0" cy="298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3" name="Google Shape;793;p43"/>
          <p:cNvSpPr txBox="1"/>
          <p:nvPr/>
        </p:nvSpPr>
        <p:spPr>
          <a:xfrm>
            <a:off x="6060325" y="1053125"/>
            <a:ext cx="18357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Montserrat Light"/>
                <a:ea typeface="Montserrat Light"/>
                <a:cs typeface="Montserrat Light"/>
                <a:sym typeface="Montserrat Light"/>
              </a:rPr>
              <a:t>28 août</a:t>
            </a:r>
            <a:endParaRPr sz="1200" u="sng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baseline="30000" lang="fr">
                <a:latin typeface="Montserrat"/>
                <a:ea typeface="Montserrat"/>
                <a:cs typeface="Montserrat"/>
                <a:sym typeface="Montserrat"/>
              </a:rPr>
              <a:t>de</a:t>
            </a:r>
            <a:endParaRPr b="1" baseline="30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inscription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à Bordeaux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4" name="Google Shape;794;p43"/>
          <p:cNvSpPr/>
          <p:nvPr/>
        </p:nvSpPr>
        <p:spPr>
          <a:xfrm>
            <a:off x="6333050" y="3942623"/>
            <a:ext cx="2010600" cy="1674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Montserrat Light"/>
                <a:ea typeface="Montserrat Light"/>
                <a:cs typeface="Montserrat Light"/>
                <a:sym typeface="Montserrat Light"/>
              </a:rPr>
              <a:t>Inscriptions administratives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95" name="Google Shape;795;p43"/>
          <p:cNvSpPr txBox="1"/>
          <p:nvPr>
            <p:ph idx="1" type="body"/>
          </p:nvPr>
        </p:nvSpPr>
        <p:spPr>
          <a:xfrm>
            <a:off x="434175" y="1507075"/>
            <a:ext cx="3469500" cy="30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Les étudiants indécis se retrouvent </a:t>
            </a:r>
            <a:r>
              <a:rPr lang="fr"/>
              <a:t>lésés</a:t>
            </a:r>
            <a:r>
              <a:rPr lang="fr"/>
              <a:t> dans la recherche de logement.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Conséquences sociales</a:t>
            </a:r>
            <a:endParaRPr/>
          </a:p>
        </p:txBody>
      </p:sp>
      <p:sp>
        <p:nvSpPr>
          <p:cNvPr id="801" name="Google Shape;801;p44"/>
          <p:cNvSpPr txBox="1"/>
          <p:nvPr>
            <p:ph idx="1" type="body"/>
          </p:nvPr>
        </p:nvSpPr>
        <p:spPr>
          <a:xfrm>
            <a:off x="5006175" y="1507075"/>
            <a:ext cx="3825900" cy="30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Longue attente des établissements pour avoir la liste des étudiants inscrits.</a:t>
            </a:r>
            <a:endParaRPr/>
          </a:p>
        </p:txBody>
      </p:sp>
      <p:pic>
        <p:nvPicPr>
          <p:cNvPr id="802" name="Google Shape;8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38" y="1359125"/>
            <a:ext cx="4151125" cy="3113349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44"/>
          <p:cNvSpPr txBox="1"/>
          <p:nvPr>
            <p:ph idx="2" type="title"/>
          </p:nvPr>
        </p:nvSpPr>
        <p:spPr>
          <a:xfrm>
            <a:off x="3117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Conséquences pour les établissements</a:t>
            </a:r>
            <a:endParaRPr/>
          </a:p>
        </p:txBody>
      </p:sp>
      <p:sp>
        <p:nvSpPr>
          <p:cNvPr id="804" name="Google Shape;804;p44"/>
          <p:cNvSpPr txBox="1"/>
          <p:nvPr/>
        </p:nvSpPr>
        <p:spPr>
          <a:xfrm>
            <a:off x="789599" y="4412250"/>
            <a:ext cx="38259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Montserrat Light"/>
                <a:ea typeface="Montserrat Light"/>
                <a:cs typeface="Montserrat Light"/>
                <a:sym typeface="Montserrat Light"/>
              </a:rPr>
              <a:t>Taux de remplissage des classes préparatoires</a:t>
            </a:r>
            <a:br>
              <a:rPr lang="fr" sz="11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fr" sz="1100">
                <a:latin typeface="Montserrat Light"/>
                <a:ea typeface="Montserrat Light"/>
                <a:cs typeface="Montserrat Light"/>
                <a:sym typeface="Montserrat Light"/>
              </a:rPr>
              <a:t>du lycée du Parc de Lyon.</a:t>
            </a:r>
            <a:endParaRPr sz="1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Quelles causes ?</a:t>
            </a:r>
            <a:endParaRPr/>
          </a:p>
        </p:txBody>
      </p:sp>
      <p:pic>
        <p:nvPicPr>
          <p:cNvPr id="810" name="Google Shape;8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050" y="990000"/>
            <a:ext cx="3823251" cy="1979998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45"/>
          <p:cNvSpPr txBox="1"/>
          <p:nvPr>
            <p:ph idx="1" type="body"/>
          </p:nvPr>
        </p:nvSpPr>
        <p:spPr>
          <a:xfrm>
            <a:off x="5319425" y="3160475"/>
            <a:ext cx="3202500" cy="15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Création de 31000 places dans l’enseignement supérieur : </a:t>
            </a:r>
            <a:r>
              <a:rPr lang="fr"/>
              <a:t>désengorgement</a:t>
            </a:r>
            <a:r>
              <a:rPr lang="fr"/>
              <a:t> des </a:t>
            </a:r>
            <a:r>
              <a:rPr lang="fr"/>
              <a:t>établissements</a:t>
            </a:r>
            <a:endParaRPr/>
          </a:p>
        </p:txBody>
      </p:sp>
      <p:pic>
        <p:nvPicPr>
          <p:cNvPr id="812" name="Google Shape;8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334426"/>
            <a:ext cx="4697349" cy="32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45"/>
          <p:cNvSpPr txBox="1"/>
          <p:nvPr/>
        </p:nvSpPr>
        <p:spPr>
          <a:xfrm>
            <a:off x="256200" y="4564650"/>
            <a:ext cx="47529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Montserrat Light"/>
                <a:ea typeface="Montserrat Light"/>
                <a:cs typeface="Montserrat Light"/>
                <a:sym typeface="Montserrat Light"/>
              </a:rPr>
              <a:t>Infographie des places créées</a:t>
            </a:r>
            <a:br>
              <a:rPr lang="fr" sz="11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fr" sz="1100">
                <a:latin typeface="Montserrat Light"/>
                <a:ea typeface="Montserrat Light"/>
                <a:cs typeface="Montserrat Light"/>
                <a:sym typeface="Montserrat Light"/>
              </a:rPr>
              <a:t>avant le début de la procédure Parcoursup (MESRI)</a:t>
            </a:r>
            <a:endParaRPr sz="1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Quelles causes ?</a:t>
            </a:r>
            <a:endParaRPr/>
          </a:p>
        </p:txBody>
      </p:sp>
      <p:sp>
        <p:nvSpPr>
          <p:cNvPr id="819" name="Google Shape;819;p46"/>
          <p:cNvSpPr txBox="1"/>
          <p:nvPr>
            <p:ph idx="1" type="body"/>
          </p:nvPr>
        </p:nvSpPr>
        <p:spPr>
          <a:xfrm>
            <a:off x="5629950" y="1507075"/>
            <a:ext cx="3202500" cy="30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Convergence du processus d’affectation : la procédure n’a pas avancé depuis la mi-juillet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0" name="Google Shape;8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1121100"/>
            <a:ext cx="5133376" cy="360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46"/>
          <p:cNvSpPr txBox="1"/>
          <p:nvPr/>
        </p:nvSpPr>
        <p:spPr>
          <a:xfrm>
            <a:off x="332401" y="4717050"/>
            <a:ext cx="52398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Montserrat Light"/>
                <a:ea typeface="Montserrat Light"/>
                <a:cs typeface="Montserrat Light"/>
                <a:sym typeface="Montserrat Light"/>
              </a:rPr>
              <a:t>(source : Julien Grenet, Catherine Moisan avec Nagui Bechichi ; MESRI)</a:t>
            </a:r>
            <a:endParaRPr sz="1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827" name="Google Shape;827;p47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Parcoursup a-t-il été plus efficace qu’Admission Post-Bac ?</a:t>
            </a:r>
            <a:endParaRPr/>
          </a:p>
        </p:txBody>
      </p:sp>
      <p:pic>
        <p:nvPicPr>
          <p:cNvPr id="828" name="Google Shape;8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187" y="1507075"/>
            <a:ext cx="4729626" cy="31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47"/>
          <p:cNvSpPr txBox="1"/>
          <p:nvPr/>
        </p:nvSpPr>
        <p:spPr>
          <a:xfrm>
            <a:off x="1952100" y="4717050"/>
            <a:ext cx="52398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Montserrat"/>
                <a:ea typeface="Montserrat"/>
                <a:cs typeface="Montserrat"/>
                <a:sym typeface="Montserrat"/>
              </a:rPr>
              <a:t>Évolution des phases principales d</a:t>
            </a:r>
            <a:r>
              <a:rPr b="1" lang="fr" sz="1100"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b="1" lang="fr" sz="1100">
                <a:latin typeface="Montserrat"/>
                <a:ea typeface="Montserrat"/>
                <a:cs typeface="Montserrat"/>
                <a:sym typeface="Montserrat"/>
              </a:rPr>
              <a:t>APB 2017 et de Parcoursup 2018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>
                <a:latin typeface="Montserrat Light"/>
                <a:ea typeface="Montserrat Light"/>
                <a:cs typeface="Montserrat Light"/>
                <a:sym typeface="Montserrat Light"/>
              </a:rPr>
              <a:t>(source : Julien Grenet, Catherine Moisan avec Nagui Bechichi ; Adrien Chaud ; MESRI)</a:t>
            </a:r>
            <a:endParaRPr i="1" sz="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835" name="Google Shape;835;p48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Nouveautés de Parcoursup 2019</a:t>
            </a:r>
            <a:endParaRPr/>
          </a:p>
        </p:txBody>
      </p:sp>
      <p:sp>
        <p:nvSpPr>
          <p:cNvPr id="836" name="Google Shape;836;p48"/>
          <p:cNvSpPr txBox="1"/>
          <p:nvPr>
            <p:ph idx="1" type="body"/>
          </p:nvPr>
        </p:nvSpPr>
        <p:spPr>
          <a:xfrm>
            <a:off x="311700" y="1507075"/>
            <a:ext cx="8520600" cy="30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Des délais de réponse raccourcis (5 jours, puis 3 jours) 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Un calendrier resserré (fin à la mi-juillet) 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Une pseudo-hiérarchisation des vœux possible à l’été.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9"/>
          <p:cNvSpPr txBox="1"/>
          <p:nvPr>
            <p:ph type="title"/>
          </p:nvPr>
        </p:nvSpPr>
        <p:spPr>
          <a:xfrm>
            <a:off x="311700" y="801325"/>
            <a:ext cx="8520600" cy="87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latin typeface="Montserrat"/>
                <a:ea typeface="Montserrat"/>
                <a:cs typeface="Montserrat"/>
                <a:sym typeface="Montserrat"/>
              </a:rPr>
              <a:t>Pour plus de détails :</a:t>
            </a:r>
            <a:endParaRPr b="1" sz="36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2" name="Google Shape;842;p49"/>
          <p:cNvSpPr txBox="1"/>
          <p:nvPr>
            <p:ph idx="1" type="body"/>
          </p:nvPr>
        </p:nvSpPr>
        <p:spPr>
          <a:xfrm>
            <a:off x="416550" y="2665825"/>
            <a:ext cx="5558700" cy="1300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latin typeface="Montserrat Light"/>
                <a:ea typeface="Montserrat Light"/>
                <a:cs typeface="Montserrat Light"/>
                <a:sym typeface="Montserrat Light"/>
              </a:rPr>
              <a:t>LANOIR Noëlle, BERRY Gérard, DAUCHET Max, GRENET Julien,</a:t>
            </a:r>
            <a:br>
              <a:rPr lang="fr" sz="12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fr" sz="1200">
                <a:latin typeface="Montserrat Light"/>
                <a:ea typeface="Montserrat Light"/>
                <a:cs typeface="Montserrat Light"/>
                <a:sym typeface="Montserrat Light"/>
              </a:rPr>
              <a:t>LUCCHESI Laure et MOISAN Catherine.</a:t>
            </a:r>
            <a:br>
              <a:rPr lang="fr" sz="12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fr" sz="1200">
                <a:latin typeface="Montserrat"/>
                <a:ea typeface="Montserrat"/>
                <a:cs typeface="Montserrat"/>
                <a:sym typeface="Montserrat"/>
              </a:rPr>
              <a:t>Rapport au parlement du Comité Éthique et Scientifique de Parcoursup.</a:t>
            </a:r>
            <a:r>
              <a:rPr lang="fr" sz="1200">
                <a:latin typeface="Montserrat Light"/>
                <a:ea typeface="Montserrat Light"/>
                <a:cs typeface="Montserrat Light"/>
                <a:sym typeface="Montserrat Light"/>
              </a:rPr>
              <a:t> Janvier 2019, 160 pages.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43" name="Google Shape;8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1903800"/>
            <a:ext cx="2009659" cy="285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Problématique</a:t>
            </a:r>
            <a:endParaRPr/>
          </a:p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On ne peut marier les hommes ou les femmes à leur premier vœu…</a:t>
            </a:r>
            <a:br>
              <a:rPr lang="fr" sz="1400" u="sng"/>
            </a:br>
            <a:r>
              <a:rPr lang="fr" sz="1400" u="sng"/>
              <a:t>…il faut donc choisir.</a:t>
            </a:r>
            <a:endParaRPr sz="1400" u="sng"/>
          </a:p>
        </p:txBody>
      </p:sp>
      <p:sp>
        <p:nvSpPr>
          <p:cNvPr id="138" name="Google Shape;138;p17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problème des mariages stables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7" name="Google Shape;157;p17"/>
          <p:cNvCxnSpPr>
            <a:endCxn id="148" idx="1"/>
          </p:cNvCxnSpPr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8" name="Google Shape;158;p17"/>
          <p:cNvCxnSpPr>
            <a:stCxn id="142" idx="3"/>
            <a:endCxn id="151" idx="1"/>
          </p:cNvCxnSpPr>
          <p:nvPr/>
        </p:nvCxnSpPr>
        <p:spPr>
          <a:xfrm>
            <a:off x="2429125" y="2790672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9" name="Google Shape;159;p17"/>
          <p:cNvCxnSpPr>
            <a:endCxn id="151" idx="1"/>
          </p:cNvCxnSpPr>
          <p:nvPr/>
        </p:nvCxnSpPr>
        <p:spPr>
          <a:xfrm flipH="1" rot="10800000">
            <a:off x="2441650" y="2790675"/>
            <a:ext cx="3805800" cy="951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0" name="Google Shape;160;p17"/>
          <p:cNvSpPr/>
          <p:nvPr/>
        </p:nvSpPr>
        <p:spPr>
          <a:xfrm>
            <a:off x="5489275" y="2541500"/>
            <a:ext cx="484110" cy="632826"/>
          </a:xfrm>
          <a:prstGeom prst="lightningBolt">
            <a:avLst/>
          </a:prstGeom>
          <a:solidFill>
            <a:srgbClr val="FFE599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Problématique</a:t>
            </a:r>
            <a:endParaRPr/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En prenant leur second choix, cela n’améliore pas le problème…</a:t>
            </a:r>
            <a:br>
              <a:rPr lang="fr" sz="1400" u="sng"/>
            </a:br>
            <a:r>
              <a:rPr lang="fr" sz="1400" u="sng"/>
              <a:t>…et A est également impliqué dans la situation.</a:t>
            </a:r>
            <a:endParaRPr sz="1400" u="sng"/>
          </a:p>
        </p:txBody>
      </p:sp>
      <p:sp>
        <p:nvSpPr>
          <p:cNvPr id="167" name="Google Shape;167;p18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problème des mariages stables</a:t>
            </a: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6" name="Google Shape;186;p18"/>
          <p:cNvCxnSpPr>
            <a:endCxn id="177" idx="1"/>
          </p:cNvCxnSpPr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7" name="Google Shape;187;p18"/>
          <p:cNvCxnSpPr>
            <a:stCxn id="171" idx="3"/>
            <a:endCxn id="177" idx="1"/>
          </p:cNvCxnSpPr>
          <p:nvPr/>
        </p:nvCxnSpPr>
        <p:spPr>
          <a:xfrm flipH="1" rot="10800000">
            <a:off x="2429125" y="1876272"/>
            <a:ext cx="3818400" cy="9144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88" name="Google Shape;188;p18"/>
          <p:cNvCxnSpPr>
            <a:endCxn id="183" idx="1"/>
          </p:cNvCxnSpPr>
          <p:nvPr/>
        </p:nvCxnSpPr>
        <p:spPr>
          <a:xfrm flipH="1" rot="10800000">
            <a:off x="2441650" y="3705075"/>
            <a:ext cx="3805800" cy="36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9" name="Google Shape;189;p18"/>
          <p:cNvSpPr/>
          <p:nvPr/>
        </p:nvSpPr>
        <p:spPr>
          <a:xfrm>
            <a:off x="5489275" y="1550900"/>
            <a:ext cx="484110" cy="632826"/>
          </a:xfrm>
          <a:prstGeom prst="lightningBolt">
            <a:avLst/>
          </a:prstGeom>
          <a:solidFill>
            <a:srgbClr val="FFE599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Problématique</a:t>
            </a:r>
            <a:endParaRPr/>
          </a:p>
        </p:txBody>
      </p:sp>
      <p:sp>
        <p:nvSpPr>
          <p:cNvPr id="195" name="Google Shape;195;p19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Au final, on a marié les trois couples… mais ce mariage n’est pas </a:t>
            </a:r>
            <a:r>
              <a:rPr b="1" lang="fr" sz="1400" u="sng">
                <a:latin typeface="Montserrat"/>
                <a:ea typeface="Montserrat"/>
                <a:cs typeface="Montserrat"/>
                <a:sym typeface="Montserrat"/>
              </a:rPr>
              <a:t>stable</a:t>
            </a:r>
            <a:r>
              <a:rPr lang="fr" sz="1400" u="sng"/>
              <a:t> :</a:t>
            </a:r>
            <a:br>
              <a:rPr lang="fr" sz="1400" u="sng"/>
            </a:br>
            <a:r>
              <a:rPr lang="fr" sz="1400" u="sng"/>
              <a:t>tous les individus préféraient une autre personne.</a:t>
            </a:r>
            <a:endParaRPr sz="1400" u="sng"/>
          </a:p>
        </p:txBody>
      </p:sp>
      <p:sp>
        <p:nvSpPr>
          <p:cNvPr id="196" name="Google Shape;196;p19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problème des mariages stables</a:t>
            </a:r>
            <a:endParaRPr/>
          </a:p>
        </p:txBody>
      </p:sp>
      <p:pic>
        <p:nvPicPr>
          <p:cNvPr id="197" name="Google Shape;1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5" name="Google Shape;215;p19"/>
          <p:cNvCxnSpPr>
            <a:endCxn id="209" idx="1"/>
          </p:cNvCxnSpPr>
          <p:nvPr/>
        </p:nvCxnSpPr>
        <p:spPr>
          <a:xfrm>
            <a:off x="2429050" y="1876275"/>
            <a:ext cx="3818400" cy="9144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16" name="Google Shape;216;p19"/>
          <p:cNvCxnSpPr>
            <a:stCxn id="200" idx="3"/>
            <a:endCxn id="206" idx="1"/>
          </p:cNvCxnSpPr>
          <p:nvPr/>
        </p:nvCxnSpPr>
        <p:spPr>
          <a:xfrm flipH="1" rot="10800000">
            <a:off x="2429125" y="1876272"/>
            <a:ext cx="3818400" cy="9144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17" name="Google Shape;217;p19"/>
          <p:cNvCxnSpPr>
            <a:endCxn id="212" idx="1"/>
          </p:cNvCxnSpPr>
          <p:nvPr/>
        </p:nvCxnSpPr>
        <p:spPr>
          <a:xfrm flipH="1" rot="10800000">
            <a:off x="2441650" y="3705075"/>
            <a:ext cx="3805800" cy="36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</a:t>
            </a:r>
            <a:endParaRPr/>
          </a:p>
        </p:txBody>
      </p:sp>
      <p:sp>
        <p:nvSpPr>
          <p:cNvPr id="223" name="Google Shape;223;p20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Algorithme de Gale-Shapley</a:t>
            </a:r>
            <a:endParaRPr/>
          </a:p>
        </p:txBody>
      </p:sp>
      <p:pic>
        <p:nvPicPr>
          <p:cNvPr id="224" name="Google Shape;2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0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0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2" name="Google Shape;242;p20"/>
          <p:cNvCxnSpPr/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43" name="Google Shape;243;p20"/>
          <p:cNvCxnSpPr/>
          <p:nvPr/>
        </p:nvCxnSpPr>
        <p:spPr>
          <a:xfrm>
            <a:off x="2429125" y="2790672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44" name="Google Shape;244;p20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 sz="1400" u="sng"/>
              <a:t>A et B se proposent à 1 et 2, qui acceptent car célibataires.</a:t>
            </a:r>
            <a:endParaRPr sz="1400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</a:t>
            </a:r>
            <a:endParaRPr/>
          </a:p>
        </p:txBody>
      </p:sp>
      <p:sp>
        <p:nvSpPr>
          <p:cNvPr id="250" name="Google Shape;250;p21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Algorithme de Gale-Shapley</a:t>
            </a:r>
            <a:endParaRPr/>
          </a:p>
        </p:txBody>
      </p:sp>
      <p:pic>
        <p:nvPicPr>
          <p:cNvPr id="251" name="Google Shape;2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1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9" name="Google Shape;269;p21"/>
          <p:cNvCxnSpPr/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70" name="Google Shape;270;p21"/>
          <p:cNvCxnSpPr/>
          <p:nvPr/>
        </p:nvCxnSpPr>
        <p:spPr>
          <a:xfrm>
            <a:off x="2429125" y="2790672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71" name="Google Shape;271;p21"/>
          <p:cNvCxnSpPr/>
          <p:nvPr/>
        </p:nvCxnSpPr>
        <p:spPr>
          <a:xfrm flipH="1" rot="10800000">
            <a:off x="2441650" y="2790675"/>
            <a:ext cx="3805800" cy="951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2" name="Google Shape;272;p21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2. C se propose à 2. Or, 2 est déjà en couple. 2 va alors regarder qui elle préfère entre B et C…</a:t>
            </a:r>
            <a:endParaRPr sz="1400" u="sng"/>
          </a:p>
        </p:txBody>
      </p:sp>
      <p:sp>
        <p:nvSpPr>
          <p:cNvPr id="273" name="Google Shape;273;p21"/>
          <p:cNvSpPr/>
          <p:nvPr/>
        </p:nvSpPr>
        <p:spPr>
          <a:xfrm>
            <a:off x="5489275" y="2541500"/>
            <a:ext cx="484110" cy="632826"/>
          </a:xfrm>
          <a:prstGeom prst="lightningBolt">
            <a:avLst/>
          </a:prstGeom>
          <a:solidFill>
            <a:srgbClr val="FFE599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Résolution</a:t>
            </a:r>
            <a:endParaRPr/>
          </a:p>
        </p:txBody>
      </p:sp>
      <p:sp>
        <p:nvSpPr>
          <p:cNvPr id="279" name="Google Shape;279;p22"/>
          <p:cNvSpPr txBox="1"/>
          <p:nvPr>
            <p:ph idx="2" type="title"/>
          </p:nvPr>
        </p:nvSpPr>
        <p:spPr>
          <a:xfrm>
            <a:off x="314100" y="9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Algorithme de Gale-Shapley</a:t>
            </a:r>
            <a:endParaRPr/>
          </a:p>
        </p:txBody>
      </p:sp>
      <p:pic>
        <p:nvPicPr>
          <p:cNvPr id="280" name="Google Shape;2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14925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1867200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596475" y="16597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 &gt; 2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24069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2"/>
          <p:cNvSpPr txBox="1"/>
          <p:nvPr/>
        </p:nvSpPr>
        <p:spPr>
          <a:xfrm>
            <a:off x="1867200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2"/>
          <p:cNvSpPr txBox="1"/>
          <p:nvPr/>
        </p:nvSpPr>
        <p:spPr>
          <a:xfrm>
            <a:off x="596475" y="25741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1 &gt; 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00" y="3321397"/>
            <a:ext cx="703425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/>
        </p:nvSpPr>
        <p:spPr>
          <a:xfrm>
            <a:off x="1867200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596475" y="3488550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2 &gt; 3 &gt;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14926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 txBox="1"/>
          <p:nvPr/>
        </p:nvSpPr>
        <p:spPr>
          <a:xfrm>
            <a:off x="6445275" y="15473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22"/>
          <p:cNvSpPr txBox="1"/>
          <p:nvPr/>
        </p:nvSpPr>
        <p:spPr>
          <a:xfrm>
            <a:off x="7102600" y="16991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B &gt; 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2" name="Google Shape;2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24070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 txBox="1"/>
          <p:nvPr/>
        </p:nvSpPr>
        <p:spPr>
          <a:xfrm>
            <a:off x="6445275" y="24617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7102600" y="26135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 &gt; B &gt; 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5" name="Google Shape;2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450" y="3321400"/>
            <a:ext cx="767350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2"/>
          <p:cNvSpPr txBox="1"/>
          <p:nvPr/>
        </p:nvSpPr>
        <p:spPr>
          <a:xfrm>
            <a:off x="6445275" y="3376175"/>
            <a:ext cx="37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22"/>
          <p:cNvSpPr txBox="1"/>
          <p:nvPr/>
        </p:nvSpPr>
        <p:spPr>
          <a:xfrm>
            <a:off x="7102600" y="3527925"/>
            <a:ext cx="1002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A &gt; C &gt; 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8" name="Google Shape;298;p22"/>
          <p:cNvCxnSpPr/>
          <p:nvPr/>
        </p:nvCxnSpPr>
        <p:spPr>
          <a:xfrm>
            <a:off x="2429050" y="1876275"/>
            <a:ext cx="38184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9" name="Google Shape;299;p22"/>
          <p:cNvCxnSpPr/>
          <p:nvPr/>
        </p:nvCxnSpPr>
        <p:spPr>
          <a:xfrm flipH="1" rot="10800000">
            <a:off x="2441650" y="2790675"/>
            <a:ext cx="3805800" cy="9513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0" name="Google Shape;300;p22"/>
          <p:cNvSpPr txBox="1"/>
          <p:nvPr>
            <p:ph idx="1" type="body"/>
          </p:nvPr>
        </p:nvSpPr>
        <p:spPr>
          <a:xfrm>
            <a:off x="311700" y="4278475"/>
            <a:ext cx="8520600" cy="2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u="sng"/>
              <a:t>…et divorcer avec B.</a:t>
            </a:r>
            <a:endParaRPr sz="14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